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7" r:id="rId2"/>
    <p:sldId id="309" r:id="rId3"/>
    <p:sldId id="312" r:id="rId4"/>
    <p:sldId id="311" r:id="rId5"/>
    <p:sldId id="306" r:id="rId6"/>
    <p:sldId id="307" r:id="rId7"/>
    <p:sldId id="308" r:id="rId8"/>
    <p:sldId id="26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7939C81C-429A-4660-8A08-BAC2095E4459}" type="datetimeFigureOut">
              <a:rPr lang="en-US"/>
              <a:pPr/>
              <a:t>7/21/2020</a:t>
            </a:fld>
            <a:endParaRPr lang="en-US"/>
          </a:p>
        </p:txBody>
      </p:sp>
      <p:sp>
        <p:nvSpPr>
          <p:cNvPr id="104867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67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fld id="{05DAA0DD-CA63-4319-B945-44A8A88163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A4CAE77-B8B1-49B7-9986-23DC29B73BCB}" type="datetime1">
              <a:rPr lang="en-US" smtClean="0"/>
              <a:pPr/>
              <a:t>7/21/2020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9E3B3A6-35C4-4A4A-A93B-FEA2E3D8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15E1-6517-4DF2-87C5-84BAA2B375B7}" type="datetime1">
              <a:rPr lang="en-US" smtClean="0"/>
              <a:pPr/>
              <a:t>7/21/2020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763F6D62-F023-421D-8A7E-B561A86F0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599A8-CEA0-4EA6-AEBF-68186F8EDCBB}" type="datetime1">
              <a:rPr lang="en-US" smtClean="0"/>
              <a:pPr/>
              <a:t>7/21/2020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AFFF1EA8-75B9-4BFE-A5B1-639BA1B4E4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A26468A-707D-43B7-A2A2-6F6E66C6416E}" type="datetime1">
              <a:rPr lang="en-US" smtClean="0"/>
              <a:pPr/>
              <a:t>7/21/2020</a:t>
            </a:fld>
            <a:endParaRPr lang="en-US"/>
          </a:p>
        </p:txBody>
      </p:sp>
      <p:sp>
        <p:nvSpPr>
          <p:cNvPr id="9" name="Slide Number Placeholder 8"/>
          <p:cNvSpPr>
            <a:spLocks noGrp="1"/>
          </p:cNvSpPr>
          <p:nvPr>
            <p:ph type="sldNum" sz="quarter" idx="15"/>
          </p:nvPr>
        </p:nvSpPr>
        <p:spPr/>
        <p:txBody>
          <a:bodyPr rtlCol="0"/>
          <a:lstStyle/>
          <a:p>
            <a:fld id="{FE88FBAD-9DA8-472F-839A-428AD1F4DEE1}"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442F78-5EBF-4453-A097-83F2C8DFCA84}" type="datetime1">
              <a:rPr lang="en-US" smtClean="0"/>
              <a:pPr/>
              <a:t>7/21/2020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0ECD9A4-5F66-4780-BB8E-330017FFA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E1BEA8-81AC-4EAA-9B8B-C356D39A598C}" type="datetime1">
              <a:rPr lang="en-US" smtClean="0"/>
              <a:pPr/>
              <a:t>7/21/2020</a:t>
            </a:fld>
            <a:endParaRPr lang="en-US"/>
          </a:p>
        </p:txBody>
      </p:sp>
      <p:sp>
        <p:nvSpPr>
          <p:cNvPr id="6" name="Footer Placeholder 5"/>
          <p:cNvSpPr>
            <a:spLocks noGrp="1"/>
          </p:cNvSpPr>
          <p:nvPr>
            <p:ph type="ftr" sz="quarter" idx="11"/>
          </p:nvPr>
        </p:nvSpPr>
        <p:spPr/>
        <p:txBody>
          <a:bodyPr/>
          <a:lstStyle/>
          <a:p>
            <a:r>
              <a:rPr lang="en-US" smtClean="0"/>
              <a:t>Author:RK</a:t>
            </a:r>
            <a:endParaRPr lang="en-US"/>
          </a:p>
        </p:txBody>
      </p:sp>
      <p:sp>
        <p:nvSpPr>
          <p:cNvPr id="7" name="Slide Number Placeholder 6"/>
          <p:cNvSpPr>
            <a:spLocks noGrp="1"/>
          </p:cNvSpPr>
          <p:nvPr>
            <p:ph type="sldNum" sz="quarter" idx="12"/>
          </p:nvPr>
        </p:nvSpPr>
        <p:spPr/>
        <p:txBody>
          <a:bodyPr/>
          <a:lstStyle/>
          <a:p>
            <a:fld id="{51FE8A84-AF12-4731-A1E2-EE3C3AE8E11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F274DF4-1E11-4BE5-94EE-68DC7FD66A04}" type="datetime1">
              <a:rPr lang="en-US" smtClean="0"/>
              <a:pPr/>
              <a:t>7/21/2020</a:t>
            </a:fld>
            <a:endParaRPr lang="en-US"/>
          </a:p>
        </p:txBody>
      </p:sp>
      <p:sp>
        <p:nvSpPr>
          <p:cNvPr id="8" name="Footer Placeholder 7"/>
          <p:cNvSpPr>
            <a:spLocks noGrp="1"/>
          </p:cNvSpPr>
          <p:nvPr>
            <p:ph type="ftr" sz="quarter" idx="11"/>
          </p:nvPr>
        </p:nvSpPr>
        <p:spPr/>
        <p:txBody>
          <a:bodyPr/>
          <a:lstStyle/>
          <a:p>
            <a:r>
              <a:rPr lang="en-US" smtClean="0"/>
              <a:t>Author:RK</a:t>
            </a:r>
            <a:endParaRPr lang="en-US"/>
          </a:p>
        </p:txBody>
      </p:sp>
      <p:sp>
        <p:nvSpPr>
          <p:cNvPr id="9" name="Slide Number Placeholder 8"/>
          <p:cNvSpPr>
            <a:spLocks noGrp="1"/>
          </p:cNvSpPr>
          <p:nvPr>
            <p:ph type="sldNum" sz="quarter" idx="12"/>
          </p:nvPr>
        </p:nvSpPr>
        <p:spPr/>
        <p:txBody>
          <a:bodyPr/>
          <a:lstStyle/>
          <a:p>
            <a:fld id="{7E74873D-DF26-421D-BB7D-2443FD85D71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305D4A-26BC-4003-A6BB-1FE483E62D74}" type="datetime1">
              <a:rPr lang="en-US" smtClean="0"/>
              <a:pPr/>
              <a:t>7/21/2020</a:t>
            </a:fld>
            <a:endParaRPr lang="en-US"/>
          </a:p>
        </p:txBody>
      </p:sp>
      <p:sp>
        <p:nvSpPr>
          <p:cNvPr id="7" name="Slide Number Placeholder 6"/>
          <p:cNvSpPr>
            <a:spLocks noGrp="1"/>
          </p:cNvSpPr>
          <p:nvPr>
            <p:ph type="sldNum" sz="quarter" idx="11"/>
          </p:nvPr>
        </p:nvSpPr>
        <p:spPr/>
        <p:txBody>
          <a:bodyPr rtlCol="0"/>
          <a:lstStyle/>
          <a:p>
            <a:fld id="{1FF23CE0-A7BA-44DD-B5DD-50C48A27FB95}"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256AB-E1A6-415D-9F21-A517C3C15B98}" type="datetime1">
              <a:rPr lang="en-US" smtClean="0"/>
              <a:pPr/>
              <a:t>7/21/2020</a:t>
            </a:fld>
            <a:endParaRPr lang="en-US"/>
          </a:p>
        </p:txBody>
      </p:sp>
      <p:sp>
        <p:nvSpPr>
          <p:cNvPr id="3" name="Footer Placeholder 2"/>
          <p:cNvSpPr>
            <a:spLocks noGrp="1"/>
          </p:cNvSpPr>
          <p:nvPr>
            <p:ph type="ftr" sz="quarter" idx="11"/>
          </p:nvPr>
        </p:nvSpPr>
        <p:spPr/>
        <p:txBody>
          <a:bodyPr/>
          <a:lstStyle/>
          <a:p>
            <a:r>
              <a:rPr lang="en-US" smtClean="0"/>
              <a:t>Author:RK</a:t>
            </a:r>
            <a:endParaRPr lang="en-US"/>
          </a:p>
        </p:txBody>
      </p:sp>
      <p:sp>
        <p:nvSpPr>
          <p:cNvPr id="4" name="Slide Number Placeholder 3"/>
          <p:cNvSpPr>
            <a:spLocks noGrp="1"/>
          </p:cNvSpPr>
          <p:nvPr>
            <p:ph type="sldNum" sz="quarter" idx="12"/>
          </p:nvPr>
        </p:nvSpPr>
        <p:spPr/>
        <p:txBody>
          <a:bodyPr/>
          <a:lstStyle/>
          <a:p>
            <a:fld id="{331C3804-7DB4-49F8-98C7-D17834D2E2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26942A-22AA-43F1-BB1B-25EDD8605733}" type="datetime1">
              <a:rPr lang="en-US" smtClean="0"/>
              <a:pPr/>
              <a:t>7/21/2020</a:t>
            </a:fld>
            <a:endParaRPr lang="en-US"/>
          </a:p>
        </p:txBody>
      </p:sp>
      <p:sp>
        <p:nvSpPr>
          <p:cNvPr id="22" name="Slide Number Placeholder 21"/>
          <p:cNvSpPr>
            <a:spLocks noGrp="1"/>
          </p:cNvSpPr>
          <p:nvPr>
            <p:ph type="sldNum" sz="quarter" idx="15"/>
          </p:nvPr>
        </p:nvSpPr>
        <p:spPr/>
        <p:txBody>
          <a:bodyPr rtlCol="0"/>
          <a:lstStyle/>
          <a:p>
            <a:fld id="{5C23F445-A553-4D3F-BF04-A18E2120CA02}"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528B13-61B8-4B34-AE66-FAA20D62E9E3}" type="datetime1">
              <a:rPr lang="en-US" smtClean="0"/>
              <a:pPr/>
              <a:t>7/21/2020</a:t>
            </a:fld>
            <a:endParaRPr lang="en-US"/>
          </a:p>
        </p:txBody>
      </p:sp>
      <p:sp>
        <p:nvSpPr>
          <p:cNvPr id="18" name="Slide Number Placeholder 17"/>
          <p:cNvSpPr>
            <a:spLocks noGrp="1"/>
          </p:cNvSpPr>
          <p:nvPr>
            <p:ph type="sldNum" sz="quarter" idx="11"/>
          </p:nvPr>
        </p:nvSpPr>
        <p:spPr/>
        <p:txBody>
          <a:bodyPr rtlCol="0"/>
          <a:lstStyle/>
          <a:p>
            <a:fld id="{5F7CE51B-D314-4748-A7FB-C6BBF3CC08C9}"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77A13B-D29E-4A31-9A3D-BDF778EEE264}" type="datetime1">
              <a:rPr lang="en-US" smtClean="0"/>
              <a:pPr/>
              <a:t>7/21/2020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30FFA0-8383-48F0-ABBC-CA0378A05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5"/>
          <p:cNvSpPr>
            <a:spLocks noGrp="1"/>
          </p:cNvSpPr>
          <p:nvPr>
            <p:ph type="ctrTitle"/>
          </p:nvPr>
        </p:nvSpPr>
        <p:spPr>
          <a:xfrm>
            <a:off x="914400" y="457200"/>
            <a:ext cx="7924800" cy="26670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200" b="1" dirty="0" smtClean="0">
                <a:solidFill>
                  <a:srgbClr val="FF0000"/>
                </a:solidFill>
              </a:rPr>
              <a:t>Topic: </a:t>
            </a:r>
            <a:r>
              <a:rPr lang="en-US" sz="2400" dirty="0" smtClean="0">
                <a:solidFill>
                  <a:srgbClr val="FF0000"/>
                </a:solidFill>
                <a:latin typeface="Calibri" pitchFamily="34" charset="0"/>
                <a:cs typeface="Calibri" pitchFamily="34" charset="0"/>
              </a:rPr>
              <a:t>Accounting Treatment Of Consignment Transactions - In The Books Of The Consignee</a:t>
            </a:r>
            <a:br>
              <a:rPr lang="en-US" sz="2400" dirty="0" smtClean="0">
                <a:solidFill>
                  <a:srgbClr val="FF0000"/>
                </a:solidFill>
                <a:latin typeface="Calibri" pitchFamily="34" charset="0"/>
                <a:cs typeface="Calibri" pitchFamily="34" charset="0"/>
              </a:rPr>
            </a:br>
            <a:endParaRPr lang="en-US" sz="2400" b="1" dirty="0">
              <a:solidFill>
                <a:srgbClr val="FF0000"/>
              </a:solidFill>
              <a:latin typeface="Calibri" pitchFamily="34" charset="0"/>
              <a:cs typeface="Calibri" pitchFamily="34" charset="0"/>
            </a:endParaRPr>
          </a:p>
        </p:txBody>
      </p:sp>
      <p:sp>
        <p:nvSpPr>
          <p:cNvPr id="1048594" name="Subtitle 2"/>
          <p:cNvSpPr>
            <a:spLocks noGrp="1"/>
          </p:cNvSpPr>
          <p:nvPr>
            <p:ph type="subTitle" idx="1"/>
          </p:nvPr>
        </p:nvSpPr>
        <p:spPr>
          <a:xfrm>
            <a:off x="1600200" y="2895600"/>
            <a:ext cx="6934200" cy="3200400"/>
          </a:xfrm>
        </p:spPr>
        <p:txBody>
          <a:bodyPr>
            <a:normAutofit/>
          </a:bodyPr>
          <a:lstStyle/>
          <a:p>
            <a:pPr algn="ctr" eaLnBrk="1" hangingPunct="1"/>
            <a:endParaRPr lang="en-US" sz="2200" b="1" u="sng" dirty="0">
              <a:solidFill>
                <a:srgbClr val="FFFF00"/>
              </a:solidFill>
            </a:endParaRPr>
          </a:p>
          <a:p>
            <a:pPr algn="ctr" eaLnBrk="1" hangingPunct="1"/>
            <a:r>
              <a:rPr lang="en-US" sz="2200" b="1" u="sng" dirty="0">
                <a:solidFill>
                  <a:schemeClr val="tx1"/>
                </a:solidFill>
              </a:rPr>
              <a:t>Prepared By</a:t>
            </a:r>
          </a:p>
          <a:p>
            <a:pPr algn="ctr" eaLnBrk="1" hangingPunct="1">
              <a:spcBef>
                <a:spcPts val="200"/>
              </a:spcBef>
            </a:pPr>
            <a:r>
              <a:rPr lang="en-US" sz="2200" b="1" dirty="0">
                <a:solidFill>
                  <a:srgbClr val="00B050"/>
                </a:solidFill>
              </a:rPr>
              <a:t> Dr. SHAHID IQBAL </a:t>
            </a:r>
          </a:p>
          <a:p>
            <a:pPr algn="ctr" eaLnBrk="1" hangingPunct="1">
              <a:spcBef>
                <a:spcPts val="200"/>
              </a:spcBef>
            </a:pPr>
            <a:r>
              <a:rPr lang="en-US" sz="2200" b="1" dirty="0">
                <a:solidFill>
                  <a:srgbClr val="00B050"/>
                </a:solidFill>
              </a:rPr>
              <a:t>Guest Faculty</a:t>
            </a:r>
          </a:p>
          <a:p>
            <a:pPr algn="ctr" eaLnBrk="1" hangingPunct="1">
              <a:spcBef>
                <a:spcPts val="200"/>
              </a:spcBef>
            </a:pPr>
            <a:r>
              <a:rPr lang="en-US" sz="2200" b="1" cap="none" dirty="0" smtClean="0">
                <a:solidFill>
                  <a:srgbClr val="00B050"/>
                </a:solidFill>
              </a:rPr>
              <a:t>Marwari College, </a:t>
            </a:r>
            <a:r>
              <a:rPr lang="en-US" sz="2200" b="1" dirty="0" err="1" smtClean="0">
                <a:solidFill>
                  <a:srgbClr val="00B050"/>
                </a:solidFill>
              </a:rPr>
              <a:t>D</a:t>
            </a:r>
            <a:r>
              <a:rPr lang="en-US" sz="2200" b="1" cap="none" dirty="0" err="1" smtClean="0">
                <a:solidFill>
                  <a:srgbClr val="00B050"/>
                </a:solidFill>
              </a:rPr>
              <a:t>arbhanga</a:t>
            </a:r>
            <a:r>
              <a:rPr lang="en-US" sz="2200" b="1" cap="none" dirty="0" smtClean="0">
                <a:solidFill>
                  <a:srgbClr val="00B050"/>
                </a:solidFill>
              </a:rPr>
              <a:t>,</a:t>
            </a:r>
          </a:p>
          <a:p>
            <a:pPr algn="ctr" eaLnBrk="1" hangingPunct="1">
              <a:spcBef>
                <a:spcPts val="200"/>
              </a:spcBef>
            </a:pPr>
            <a:r>
              <a:rPr lang="en-US" sz="2200" b="1" cap="none" dirty="0" smtClean="0">
                <a:solidFill>
                  <a:srgbClr val="00B050"/>
                </a:solidFill>
              </a:rPr>
              <a:t>Mobile no. and </a:t>
            </a:r>
            <a:r>
              <a:rPr lang="en-US" sz="2200" b="1" dirty="0" err="1" smtClean="0">
                <a:solidFill>
                  <a:srgbClr val="00B050"/>
                </a:solidFill>
              </a:rPr>
              <a:t>W</a:t>
            </a:r>
            <a:r>
              <a:rPr lang="en-US" sz="2200" b="1" cap="none" dirty="0" err="1" smtClean="0">
                <a:solidFill>
                  <a:srgbClr val="00B050"/>
                </a:solidFill>
              </a:rPr>
              <a:t>hatsup</a:t>
            </a:r>
            <a:r>
              <a:rPr lang="en-US" sz="2200" b="1" cap="none" dirty="0" smtClean="0">
                <a:solidFill>
                  <a:srgbClr val="00B050"/>
                </a:solidFill>
              </a:rPr>
              <a:t> no. : 7004160257</a:t>
            </a:r>
          </a:p>
          <a:p>
            <a:pPr algn="ctr" eaLnBrk="1" hangingPunct="1">
              <a:spcBef>
                <a:spcPts val="200"/>
              </a:spcBef>
            </a:pPr>
            <a:r>
              <a:rPr lang="en-US" sz="2200" b="1" cap="none" dirty="0" smtClean="0">
                <a:solidFill>
                  <a:srgbClr val="00B050"/>
                </a:solidFill>
              </a:rPr>
              <a:t>Email ID: shahidlnmu@gmail.Com</a:t>
            </a:r>
          </a:p>
          <a:p>
            <a:pPr algn="ctr" eaLnBrk="1" hangingPunct="1">
              <a:spcBef>
                <a:spcPts val="200"/>
              </a:spcBef>
            </a:pPr>
            <a:endParaRPr lang="en-US" sz="2200" b="1" dirty="0">
              <a:solidFill>
                <a:srgbClr val="FF0000"/>
              </a:solidFill>
            </a:endParaRPr>
          </a:p>
          <a:p>
            <a:pPr algn="ctr" eaLnBrk="1" hangingPunct="1"/>
            <a:endParaRPr lang="en-US" sz="2200" b="1" dirty="0">
              <a:solidFill>
                <a:srgbClr val="FF0000"/>
              </a:solidFill>
            </a:endParaRPr>
          </a:p>
        </p:txBody>
      </p:sp>
      <p:sp>
        <p:nvSpPr>
          <p:cNvPr id="1048595" name="Slide Number Placeholder 4"/>
          <p:cNvSpPr>
            <a:spLocks noGrp="1"/>
          </p:cNvSpPr>
          <p:nvPr>
            <p:ph type="sldNum" sz="quarter" idx="12"/>
          </p:nvPr>
        </p:nvSpPr>
        <p:spPr/>
        <p:txBody>
          <a:bodyPr/>
          <a:lstStyle/>
          <a:p>
            <a:fld id="{E4B983EA-4DB7-458D-B9AE-3F22BC91E938}" type="slidenum">
              <a:rPr lang="en-US"/>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2</a:t>
            </a:fld>
            <a:endParaRPr lang="en-US" dirty="0"/>
          </a:p>
        </p:txBody>
      </p:sp>
      <p:sp>
        <p:nvSpPr>
          <p:cNvPr id="5" name="Rectangle 3"/>
          <p:cNvSpPr/>
          <p:nvPr/>
        </p:nvSpPr>
        <p:spPr>
          <a:xfrm>
            <a:off x="381000" y="304801"/>
            <a:ext cx="8534400" cy="3662541"/>
          </a:xfrm>
          <a:prstGeom prst="rect">
            <a:avLst/>
          </a:prstGeom>
        </p:spPr>
        <p:txBody>
          <a:bodyPr wrap="square">
            <a:spAutoFit/>
          </a:bodyPr>
          <a:lstStyle/>
          <a:p>
            <a:pPr algn="just"/>
            <a:r>
              <a:rPr lang="en-US" sz="2100" b="1" dirty="0" smtClean="0">
                <a:latin typeface="Calibri" pitchFamily="34" charset="0"/>
                <a:cs typeface="Calibri" pitchFamily="34" charset="0"/>
              </a:rPr>
              <a:t>(2) Consignee’s Account : </a:t>
            </a:r>
            <a:r>
              <a:rPr lang="en-US" sz="2100" dirty="0" smtClean="0">
                <a:latin typeface="Calibri" pitchFamily="34" charset="0"/>
                <a:cs typeface="Calibri" pitchFamily="34" charset="0"/>
              </a:rPr>
              <a:t>It is prepared to show the balance due to or from consignee at a particular date. It is a personal account. This account discloses what amount is due from the consignee. </a:t>
            </a:r>
            <a:r>
              <a:rPr lang="en-US" sz="2100" dirty="0" smtClean="0">
                <a:latin typeface="Calibri" pitchFamily="34" charset="0"/>
                <a:cs typeface="Calibri" pitchFamily="34" charset="0"/>
              </a:rPr>
              <a:t>The </a:t>
            </a:r>
            <a:r>
              <a:rPr lang="en-US" sz="2100" dirty="0" smtClean="0">
                <a:latin typeface="Calibri" pitchFamily="34" charset="0"/>
                <a:cs typeface="Calibri" pitchFamily="34" charset="0"/>
              </a:rPr>
              <a:t>consignee’s </a:t>
            </a:r>
            <a:r>
              <a:rPr lang="en-US" sz="2100" dirty="0" smtClean="0">
                <a:latin typeface="Calibri" pitchFamily="34" charset="0"/>
                <a:cs typeface="Calibri" pitchFamily="34" charset="0"/>
              </a:rPr>
              <a:t>account is debited with all cash and is credited by sales effected by the consignee. The various expenses incurred by the consignee, the commission charged by him as well as the advance remitted by him are credited to this account. This account usually shows a debit balance indicating the amount due from the consignee. At times it may show credit balance, if the advance given by the consignee is more than the sale affected by him. The balance revealed by this account is shown in the balance sheet of the consignor</a:t>
            </a:r>
            <a:r>
              <a:rPr lang="en-US" sz="2100" dirty="0" smtClean="0">
                <a:latin typeface="Calibri" pitchFamily="34" charset="0"/>
                <a:cs typeface="Calibri" pitchFamily="34" charset="0"/>
              </a:rPr>
              <a:t>.</a:t>
            </a:r>
          </a:p>
          <a:p>
            <a:pPr algn="ctr"/>
            <a:r>
              <a:rPr lang="en-US" sz="2200" b="1" dirty="0" smtClean="0">
                <a:solidFill>
                  <a:srgbClr val="FF0000"/>
                </a:solidFill>
                <a:latin typeface="Calibri" pitchFamily="34" charset="0"/>
                <a:cs typeface="Calibri" pitchFamily="34" charset="0"/>
              </a:rPr>
              <a:t>Consignee’s Account</a:t>
            </a:r>
            <a:r>
              <a:rPr lang="en-US" sz="2200" dirty="0" smtClean="0">
                <a:solidFill>
                  <a:srgbClr val="FF0000"/>
                </a:solidFill>
                <a:latin typeface="Calibri" pitchFamily="34" charset="0"/>
                <a:cs typeface="Calibri" pitchFamily="34" charset="0"/>
              </a:rPr>
              <a:t> </a:t>
            </a:r>
            <a:endParaRPr lang="en-US" sz="2200" dirty="0" smtClean="0">
              <a:latin typeface="Calibri" pitchFamily="34" charset="0"/>
              <a:cs typeface="Calibri" pitchFamily="34" charset="0"/>
            </a:endParaRPr>
          </a:p>
        </p:txBody>
      </p:sp>
      <p:graphicFrame>
        <p:nvGraphicFramePr>
          <p:cNvPr id="6" name="Table 4">
            <a:extLst>
              <a:ext uri="{FF2B5EF4-FFF2-40B4-BE49-F238E27FC236}">
                <a16:creationId xmlns:a16="http://schemas.microsoft.com/office/drawing/2014/main" xmlns="" id="{3B612BF3-13D0-460D-8649-E1DE468D8BE5}"/>
              </a:ext>
            </a:extLst>
          </p:cNvPr>
          <p:cNvGraphicFramePr>
            <a:graphicFrameLocks noGrp="1"/>
          </p:cNvGraphicFramePr>
          <p:nvPr>
            <p:ph idx="1"/>
            <p:extLst>
              <p:ext uri="{D42A27DB-BD31-4B8C-83A1-F6EECF244321}">
                <p14:modId xmlns:p14="http://schemas.microsoft.com/office/powerpoint/2010/main" xmlns="" val="176111985"/>
              </p:ext>
            </p:extLst>
          </p:nvPr>
        </p:nvGraphicFramePr>
        <p:xfrm>
          <a:off x="381000" y="3962400"/>
          <a:ext cx="8229599" cy="2667000"/>
        </p:xfrm>
        <a:graphic>
          <a:graphicData uri="http://schemas.openxmlformats.org/drawingml/2006/table">
            <a:tbl>
              <a:tblPr firstRow="1" bandRow="1">
                <a:tableStyleId>{616DA210-FB5B-4158-B5E0-FEB733F419BA}</a:tableStyleId>
              </a:tblPr>
              <a:tblGrid>
                <a:gridCol w="673331">
                  <a:extLst>
                    <a:ext uri="{9D8B030D-6E8A-4147-A177-3AD203B41FA5}">
                      <a16:colId xmlns:a16="http://schemas.microsoft.com/office/drawing/2014/main" xmlns="" val="820232727"/>
                    </a:ext>
                  </a:extLst>
                </a:gridCol>
                <a:gridCol w="2169621">
                  <a:extLst>
                    <a:ext uri="{9D8B030D-6E8A-4147-A177-3AD203B41FA5}">
                      <a16:colId xmlns:a16="http://schemas.microsoft.com/office/drawing/2014/main" xmlns="" val="3613226760"/>
                    </a:ext>
                  </a:extLst>
                </a:gridCol>
                <a:gridCol w="374073">
                  <a:extLst>
                    <a:ext uri="{9D8B030D-6E8A-4147-A177-3AD203B41FA5}">
                      <a16:colId xmlns:a16="http://schemas.microsoft.com/office/drawing/2014/main" xmlns="" val="3024838616"/>
                    </a:ext>
                  </a:extLst>
                </a:gridCol>
                <a:gridCol w="973975">
                  <a:extLst>
                    <a:ext uri="{9D8B030D-6E8A-4147-A177-3AD203B41FA5}">
                      <a16:colId xmlns:a16="http://schemas.microsoft.com/office/drawing/2014/main" xmlns="" val="685208874"/>
                    </a:ext>
                  </a:extLst>
                </a:gridCol>
                <a:gridCol w="685800">
                  <a:extLst>
                    <a:ext uri="{9D8B030D-6E8A-4147-A177-3AD203B41FA5}">
                      <a16:colId xmlns:a16="http://schemas.microsoft.com/office/drawing/2014/main" xmlns="" val="2575633277"/>
                    </a:ext>
                  </a:extLst>
                </a:gridCol>
                <a:gridCol w="1809750">
                  <a:extLst>
                    <a:ext uri="{9D8B030D-6E8A-4147-A177-3AD203B41FA5}">
                      <a16:colId xmlns:a16="http://schemas.microsoft.com/office/drawing/2014/main" xmlns="" val="2219442380"/>
                    </a:ext>
                  </a:extLst>
                </a:gridCol>
                <a:gridCol w="495643">
                  <a:extLst>
                    <a:ext uri="{9D8B030D-6E8A-4147-A177-3AD203B41FA5}">
                      <a16:colId xmlns:a16="http://schemas.microsoft.com/office/drawing/2014/main" xmlns="" val="2949690676"/>
                    </a:ext>
                  </a:extLst>
                </a:gridCol>
                <a:gridCol w="1047406">
                  <a:extLst>
                    <a:ext uri="{9D8B030D-6E8A-4147-A177-3AD203B41FA5}">
                      <a16:colId xmlns:a16="http://schemas.microsoft.com/office/drawing/2014/main" xmlns="" val="2725361308"/>
                    </a:ext>
                  </a:extLst>
                </a:gridCol>
              </a:tblGrid>
              <a:tr h="678000">
                <a:tc>
                  <a:txBody>
                    <a:bodyPr/>
                    <a:lstStyle/>
                    <a:p>
                      <a:pPr algn="ctr"/>
                      <a:r>
                        <a:rPr lang="en-US" sz="1400" dirty="0"/>
                        <a:t>Date </a:t>
                      </a:r>
                    </a:p>
                  </a:txBody>
                  <a:tcPr/>
                </a:tc>
                <a:tc>
                  <a:txBody>
                    <a:bodyPr/>
                    <a:lstStyle/>
                    <a:p>
                      <a:pPr algn="ctr"/>
                      <a:r>
                        <a:rPr lang="en-US" sz="1400" dirty="0"/>
                        <a:t>Particulars </a:t>
                      </a:r>
                    </a:p>
                  </a:txBody>
                  <a:tcPr/>
                </a:tc>
                <a:tc>
                  <a:txBody>
                    <a:bodyPr/>
                    <a:lstStyle/>
                    <a:p>
                      <a:pPr algn="ctr"/>
                      <a:r>
                        <a:rPr lang="en-US" sz="1400" dirty="0" smtClean="0"/>
                        <a:t>J.F</a:t>
                      </a:r>
                      <a:endParaRPr lang="en-US" sz="1400" dirty="0"/>
                    </a:p>
                  </a:txBody>
                  <a:tcPr/>
                </a:tc>
                <a:tc>
                  <a:txBody>
                    <a:bodyPr/>
                    <a:lstStyle/>
                    <a:p>
                      <a:pPr algn="ctr"/>
                      <a:r>
                        <a:rPr lang="en-US" sz="1400" dirty="0"/>
                        <a:t>Amount</a:t>
                      </a:r>
                    </a:p>
                  </a:txBody>
                  <a:tcPr/>
                </a:tc>
                <a:tc>
                  <a:txBody>
                    <a:bodyPr/>
                    <a:lstStyle/>
                    <a:p>
                      <a:pPr algn="ctr"/>
                      <a:r>
                        <a:rPr lang="en-US" sz="1400" dirty="0"/>
                        <a:t>Date</a:t>
                      </a:r>
                    </a:p>
                  </a:txBody>
                  <a:tcPr/>
                </a:tc>
                <a:tc>
                  <a:txBody>
                    <a:bodyPr/>
                    <a:lstStyle/>
                    <a:p>
                      <a:pPr algn="ctr"/>
                      <a:r>
                        <a:rPr lang="en-US" sz="1400" dirty="0"/>
                        <a:t>Particulars </a:t>
                      </a:r>
                    </a:p>
                  </a:txBody>
                  <a:tcPr/>
                </a:tc>
                <a:tc>
                  <a:txBody>
                    <a:bodyPr/>
                    <a:lstStyle/>
                    <a:p>
                      <a:pPr algn="ctr"/>
                      <a:r>
                        <a:rPr lang="en-US" sz="1400" dirty="0" smtClean="0"/>
                        <a:t>J.F </a:t>
                      </a:r>
                      <a:endParaRPr lang="en-US" sz="1400" dirty="0"/>
                    </a:p>
                  </a:txBody>
                  <a:tcPr/>
                </a:tc>
                <a:tc>
                  <a:txBody>
                    <a:bodyPr/>
                    <a:lstStyle/>
                    <a:p>
                      <a:pPr algn="ctr"/>
                      <a:r>
                        <a:rPr lang="en-US" sz="1400" dirty="0"/>
                        <a:t>A</a:t>
                      </a:r>
                      <a:r>
                        <a:rPr lang="en-US" sz="1400" dirty="0" smtClean="0"/>
                        <a:t>mount</a:t>
                      </a:r>
                      <a:endParaRPr lang="en-US" sz="1400" dirty="0"/>
                    </a:p>
                  </a:txBody>
                  <a:tcPr/>
                </a:tc>
                <a:extLst>
                  <a:ext uri="{0D108BD9-81ED-4DB2-BD59-A6C34878D82A}">
                    <a16:rowId xmlns:a16="http://schemas.microsoft.com/office/drawing/2014/main" xmlns="" val="1610225617"/>
                  </a:ext>
                </a:extLst>
              </a:tr>
              <a:tr h="1989000">
                <a:tc>
                  <a:txBody>
                    <a:bodyPr/>
                    <a:lstStyle/>
                    <a:p>
                      <a:endParaRPr lang="en-US" sz="1400"/>
                    </a:p>
                  </a:txBody>
                  <a:tcPr/>
                </a:tc>
                <a:tc>
                  <a:txBody>
                    <a:bodyPr/>
                    <a:lstStyle/>
                    <a:p>
                      <a:r>
                        <a:rPr lang="en-US" sz="1400" dirty="0" smtClean="0"/>
                        <a:t>To</a:t>
                      </a:r>
                      <a:r>
                        <a:rPr lang="en-US" sz="1400" baseline="0" dirty="0" smtClean="0"/>
                        <a:t> </a:t>
                      </a:r>
                      <a:r>
                        <a:rPr lang="en-US" sz="1400" dirty="0" smtClean="0"/>
                        <a:t>Consignment A/c</a:t>
                      </a:r>
                    </a:p>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By consignment a/c</a:t>
                      </a:r>
                    </a:p>
                    <a:p>
                      <a:pPr marL="342900" indent="-342900">
                        <a:buAutoNum type="alphaLcPeriod"/>
                      </a:pPr>
                      <a:r>
                        <a:rPr lang="en-US" sz="1400" dirty="0" smtClean="0"/>
                        <a:t>Expenses </a:t>
                      </a:r>
                    </a:p>
                    <a:p>
                      <a:pPr marL="342900" indent="-342900">
                        <a:buAutoNum type="alphaLcPeriod"/>
                      </a:pPr>
                      <a:r>
                        <a:rPr lang="en-US" sz="1400" dirty="0" smtClean="0"/>
                        <a:t>Commission</a:t>
                      </a:r>
                    </a:p>
                    <a:p>
                      <a:pPr marL="0" indent="0">
                        <a:buNone/>
                      </a:pPr>
                      <a:r>
                        <a:rPr lang="en-US" sz="1400" dirty="0" smtClean="0"/>
                        <a:t>By Bank/Cash/ B/R a/c (Adv. received)</a:t>
                      </a:r>
                    </a:p>
                    <a:p>
                      <a:pPr marL="0" indent="0">
                        <a:buNone/>
                      </a:pPr>
                      <a:r>
                        <a:rPr lang="en-US" sz="1400" dirty="0" smtClean="0"/>
                        <a:t>By Bank a/c or Balance c/d</a:t>
                      </a:r>
                    </a:p>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xmlns="" val="3061857679"/>
                  </a:ext>
                </a:extLst>
              </a:tr>
            </a:tbl>
          </a:graphicData>
        </a:graphic>
      </p:graphicFrame>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3</a:t>
            </a:fld>
            <a:endParaRPr lang="en-US" dirty="0"/>
          </a:p>
        </p:txBody>
      </p:sp>
      <p:sp>
        <p:nvSpPr>
          <p:cNvPr id="5" name="Rectangle 3"/>
          <p:cNvSpPr/>
          <p:nvPr/>
        </p:nvSpPr>
        <p:spPr>
          <a:xfrm>
            <a:off x="381000" y="304801"/>
            <a:ext cx="8534400" cy="3139321"/>
          </a:xfrm>
          <a:prstGeom prst="rect">
            <a:avLst/>
          </a:prstGeom>
        </p:spPr>
        <p:txBody>
          <a:bodyPr wrap="square">
            <a:spAutoFit/>
          </a:bodyPr>
          <a:lstStyle/>
          <a:p>
            <a:pPr algn="just"/>
            <a:r>
              <a:rPr lang="en-US" sz="2200" b="1" dirty="0" smtClean="0">
                <a:latin typeface="Calibri" pitchFamily="34" charset="0"/>
                <a:cs typeface="Calibri" pitchFamily="34" charset="0"/>
              </a:rPr>
              <a:t>(</a:t>
            </a:r>
            <a:r>
              <a:rPr lang="en-US" sz="2200" b="1" dirty="0" smtClean="0">
                <a:latin typeface="Calibri" pitchFamily="34" charset="0"/>
                <a:cs typeface="Calibri" pitchFamily="34" charset="0"/>
              </a:rPr>
              <a:t>3) Goods sent on Consignment Account : </a:t>
            </a:r>
            <a:r>
              <a:rPr lang="en-US" sz="2200" dirty="0" smtClean="0">
                <a:latin typeface="Calibri" pitchFamily="34" charset="0"/>
                <a:cs typeface="Calibri" pitchFamily="34" charset="0"/>
              </a:rPr>
              <a:t>It is prepared to show the amount of goods sent to the consignee. This is real account. The balance is credited to Purchase or Trading Account. This  account shows the goods transferred from the consignor to the consignee and goods returned by the consignee to the consignor. All the goods consigned by the consignor will be credited to this account and the goods returned by the consignee are debited to this account. The balance represents the cost of goods with consignee for sale, and is transferred to the Trading Account</a:t>
            </a:r>
            <a:r>
              <a:rPr lang="en-US" sz="2200" dirty="0" smtClean="0">
                <a:latin typeface="Calibri" pitchFamily="34" charset="0"/>
                <a:cs typeface="Calibri" pitchFamily="34" charset="0"/>
              </a:rPr>
              <a:t>.</a:t>
            </a:r>
            <a:endParaRPr lang="en-US" sz="2200" dirty="0" smtClean="0">
              <a:solidFill>
                <a:srgbClr val="FF0000"/>
              </a:solidFill>
              <a:latin typeface="Calibri" pitchFamily="34" charset="0"/>
              <a:cs typeface="Calibri" pitchFamily="34" charset="0"/>
            </a:endParaRPr>
          </a:p>
          <a:p>
            <a:pPr algn="ctr"/>
            <a:r>
              <a:rPr lang="en-US" sz="2200" b="1" dirty="0" smtClean="0">
                <a:solidFill>
                  <a:srgbClr val="FF0000"/>
                </a:solidFill>
                <a:latin typeface="Calibri" pitchFamily="34" charset="0"/>
                <a:cs typeface="Calibri" pitchFamily="34" charset="0"/>
              </a:rPr>
              <a:t>Goods sent on Consignment Account</a:t>
            </a:r>
            <a:endParaRPr lang="en-US" sz="2200" dirty="0" smtClean="0">
              <a:solidFill>
                <a:srgbClr val="FF0000"/>
              </a:solidFill>
              <a:latin typeface="Calibri" pitchFamily="34" charset="0"/>
              <a:cs typeface="Calibri" pitchFamily="34" charset="0"/>
            </a:endParaRPr>
          </a:p>
        </p:txBody>
      </p:sp>
      <p:graphicFrame>
        <p:nvGraphicFramePr>
          <p:cNvPr id="4" name="Table 4">
            <a:extLst>
              <a:ext uri="{FF2B5EF4-FFF2-40B4-BE49-F238E27FC236}">
                <a16:creationId xmlns:a16="http://schemas.microsoft.com/office/drawing/2014/main" xmlns="" id="{3B612BF3-13D0-460D-8649-E1DE468D8BE5}"/>
              </a:ext>
            </a:extLst>
          </p:cNvPr>
          <p:cNvGraphicFramePr>
            <a:graphicFrameLocks noGrp="1"/>
          </p:cNvGraphicFramePr>
          <p:nvPr>
            <p:ph idx="1"/>
            <p:extLst>
              <p:ext uri="{D42A27DB-BD31-4B8C-83A1-F6EECF244321}">
                <p14:modId xmlns:p14="http://schemas.microsoft.com/office/powerpoint/2010/main" xmlns="" val="176111985"/>
              </p:ext>
            </p:extLst>
          </p:nvPr>
        </p:nvGraphicFramePr>
        <p:xfrm>
          <a:off x="381000" y="3322659"/>
          <a:ext cx="8229599" cy="2925741"/>
        </p:xfrm>
        <a:graphic>
          <a:graphicData uri="http://schemas.openxmlformats.org/drawingml/2006/table">
            <a:tbl>
              <a:tblPr firstRow="1" bandRow="1">
                <a:tableStyleId>{616DA210-FB5B-4158-B5E0-FEB733F419BA}</a:tableStyleId>
              </a:tblPr>
              <a:tblGrid>
                <a:gridCol w="673331">
                  <a:extLst>
                    <a:ext uri="{9D8B030D-6E8A-4147-A177-3AD203B41FA5}">
                      <a16:colId xmlns:a16="http://schemas.microsoft.com/office/drawing/2014/main" xmlns="" val="820232727"/>
                    </a:ext>
                  </a:extLst>
                </a:gridCol>
                <a:gridCol w="2169621">
                  <a:extLst>
                    <a:ext uri="{9D8B030D-6E8A-4147-A177-3AD203B41FA5}">
                      <a16:colId xmlns:a16="http://schemas.microsoft.com/office/drawing/2014/main" xmlns="" val="3613226760"/>
                    </a:ext>
                  </a:extLst>
                </a:gridCol>
                <a:gridCol w="374073">
                  <a:extLst>
                    <a:ext uri="{9D8B030D-6E8A-4147-A177-3AD203B41FA5}">
                      <a16:colId xmlns:a16="http://schemas.microsoft.com/office/drawing/2014/main" xmlns="" val="3024838616"/>
                    </a:ext>
                  </a:extLst>
                </a:gridCol>
                <a:gridCol w="973975">
                  <a:extLst>
                    <a:ext uri="{9D8B030D-6E8A-4147-A177-3AD203B41FA5}">
                      <a16:colId xmlns:a16="http://schemas.microsoft.com/office/drawing/2014/main" xmlns="" val="685208874"/>
                    </a:ext>
                  </a:extLst>
                </a:gridCol>
                <a:gridCol w="685800">
                  <a:extLst>
                    <a:ext uri="{9D8B030D-6E8A-4147-A177-3AD203B41FA5}">
                      <a16:colId xmlns:a16="http://schemas.microsoft.com/office/drawing/2014/main" xmlns="" val="2575633277"/>
                    </a:ext>
                  </a:extLst>
                </a:gridCol>
                <a:gridCol w="1809750">
                  <a:extLst>
                    <a:ext uri="{9D8B030D-6E8A-4147-A177-3AD203B41FA5}">
                      <a16:colId xmlns:a16="http://schemas.microsoft.com/office/drawing/2014/main" xmlns="" val="2219442380"/>
                    </a:ext>
                  </a:extLst>
                </a:gridCol>
                <a:gridCol w="495643">
                  <a:extLst>
                    <a:ext uri="{9D8B030D-6E8A-4147-A177-3AD203B41FA5}">
                      <a16:colId xmlns:a16="http://schemas.microsoft.com/office/drawing/2014/main" xmlns="" val="2949690676"/>
                    </a:ext>
                  </a:extLst>
                </a:gridCol>
                <a:gridCol w="1047406">
                  <a:extLst>
                    <a:ext uri="{9D8B030D-6E8A-4147-A177-3AD203B41FA5}">
                      <a16:colId xmlns:a16="http://schemas.microsoft.com/office/drawing/2014/main" xmlns="" val="2725361308"/>
                    </a:ext>
                  </a:extLst>
                </a:gridCol>
              </a:tblGrid>
              <a:tr h="811605">
                <a:tc>
                  <a:txBody>
                    <a:bodyPr/>
                    <a:lstStyle/>
                    <a:p>
                      <a:pPr algn="ctr"/>
                      <a:r>
                        <a:rPr lang="en-US" sz="1400" dirty="0"/>
                        <a:t>Date </a:t>
                      </a:r>
                    </a:p>
                  </a:txBody>
                  <a:tcPr/>
                </a:tc>
                <a:tc>
                  <a:txBody>
                    <a:bodyPr/>
                    <a:lstStyle/>
                    <a:p>
                      <a:pPr algn="ctr"/>
                      <a:r>
                        <a:rPr lang="en-US" sz="1400" dirty="0"/>
                        <a:t>Particulars </a:t>
                      </a:r>
                    </a:p>
                  </a:txBody>
                  <a:tcPr/>
                </a:tc>
                <a:tc>
                  <a:txBody>
                    <a:bodyPr/>
                    <a:lstStyle/>
                    <a:p>
                      <a:pPr algn="ctr"/>
                      <a:r>
                        <a:rPr lang="en-US" sz="1400" dirty="0" smtClean="0"/>
                        <a:t>J.F</a:t>
                      </a:r>
                      <a:endParaRPr lang="en-US" sz="1400" dirty="0"/>
                    </a:p>
                  </a:txBody>
                  <a:tcPr/>
                </a:tc>
                <a:tc>
                  <a:txBody>
                    <a:bodyPr/>
                    <a:lstStyle/>
                    <a:p>
                      <a:pPr algn="ctr"/>
                      <a:r>
                        <a:rPr lang="en-US" sz="1400" dirty="0"/>
                        <a:t>Amount</a:t>
                      </a:r>
                    </a:p>
                  </a:txBody>
                  <a:tcPr/>
                </a:tc>
                <a:tc>
                  <a:txBody>
                    <a:bodyPr/>
                    <a:lstStyle/>
                    <a:p>
                      <a:pPr algn="ctr"/>
                      <a:r>
                        <a:rPr lang="en-US" sz="1400" dirty="0"/>
                        <a:t>Date</a:t>
                      </a:r>
                    </a:p>
                  </a:txBody>
                  <a:tcPr/>
                </a:tc>
                <a:tc>
                  <a:txBody>
                    <a:bodyPr/>
                    <a:lstStyle/>
                    <a:p>
                      <a:pPr algn="ctr"/>
                      <a:r>
                        <a:rPr lang="en-US" sz="1400" dirty="0"/>
                        <a:t>Particulars </a:t>
                      </a:r>
                    </a:p>
                  </a:txBody>
                  <a:tcPr/>
                </a:tc>
                <a:tc>
                  <a:txBody>
                    <a:bodyPr/>
                    <a:lstStyle/>
                    <a:p>
                      <a:pPr algn="ctr"/>
                      <a:r>
                        <a:rPr lang="en-US" sz="1400" dirty="0" smtClean="0"/>
                        <a:t>J.F </a:t>
                      </a:r>
                      <a:endParaRPr lang="en-US" sz="1400" dirty="0"/>
                    </a:p>
                  </a:txBody>
                  <a:tcPr/>
                </a:tc>
                <a:tc>
                  <a:txBody>
                    <a:bodyPr/>
                    <a:lstStyle/>
                    <a:p>
                      <a:pPr algn="ctr"/>
                      <a:r>
                        <a:rPr lang="en-US" sz="1400" dirty="0"/>
                        <a:t>A</a:t>
                      </a:r>
                      <a:r>
                        <a:rPr lang="en-US" sz="1400" dirty="0" smtClean="0"/>
                        <a:t>mount</a:t>
                      </a:r>
                      <a:endParaRPr lang="en-US" sz="1400" dirty="0"/>
                    </a:p>
                  </a:txBody>
                  <a:tcPr/>
                </a:tc>
                <a:extLst>
                  <a:ext uri="{0D108BD9-81ED-4DB2-BD59-A6C34878D82A}">
                    <a16:rowId xmlns:a16="http://schemas.microsoft.com/office/drawing/2014/main" xmlns="" val="1610225617"/>
                  </a:ext>
                </a:extLst>
              </a:tr>
              <a:tr h="2114136">
                <a:tc>
                  <a:txBody>
                    <a:bodyPr/>
                    <a:lstStyle/>
                    <a:p>
                      <a:endParaRPr lang="en-US" sz="1400"/>
                    </a:p>
                  </a:txBody>
                  <a:tcPr/>
                </a:tc>
                <a:tc>
                  <a:txBody>
                    <a:bodyPr/>
                    <a:lstStyle/>
                    <a:p>
                      <a:r>
                        <a:rPr lang="en-US" sz="1400" dirty="0" smtClean="0"/>
                        <a:t>To</a:t>
                      </a:r>
                      <a:r>
                        <a:rPr lang="en-US" sz="1400" baseline="0" dirty="0" smtClean="0"/>
                        <a:t> T</a:t>
                      </a:r>
                      <a:r>
                        <a:rPr lang="en-US" sz="1400" dirty="0" smtClean="0"/>
                        <a:t>rading a/c</a:t>
                      </a:r>
                    </a:p>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By </a:t>
                      </a:r>
                      <a:r>
                        <a:rPr lang="en-US" sz="1400" dirty="0"/>
                        <a:t>C</a:t>
                      </a:r>
                      <a:r>
                        <a:rPr lang="en-US" sz="1400" dirty="0" smtClean="0"/>
                        <a:t>onsignment A/c</a:t>
                      </a:r>
                      <a:endParaRPr lang="en-US" sz="1400" dirty="0"/>
                    </a:p>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xmlns="" val="3061857679"/>
                  </a:ext>
                </a:extLst>
              </a:tr>
            </a:tbl>
          </a:graphicData>
        </a:graphic>
      </p:graphicFrame>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4</a:t>
            </a:fld>
            <a:endParaRPr lang="en-US" dirty="0"/>
          </a:p>
        </p:txBody>
      </p:sp>
      <p:sp>
        <p:nvSpPr>
          <p:cNvPr id="1048602" name="Rectangle 3"/>
          <p:cNvSpPr/>
          <p:nvPr/>
        </p:nvSpPr>
        <p:spPr>
          <a:xfrm>
            <a:off x="381000" y="304801"/>
            <a:ext cx="8382000" cy="6509474"/>
          </a:xfrm>
          <a:prstGeom prst="rect">
            <a:avLst/>
          </a:prstGeom>
        </p:spPr>
        <p:txBody>
          <a:bodyPr wrap="square">
            <a:spAutoFit/>
          </a:bodyPr>
          <a:lstStyle/>
          <a:p>
            <a:pPr algn="just"/>
            <a:r>
              <a:rPr lang="en-US" sz="2800" b="1" dirty="0" smtClean="0">
                <a:solidFill>
                  <a:srgbClr val="0070C0"/>
                </a:solidFill>
                <a:latin typeface="Calibri" pitchFamily="34" charset="0"/>
                <a:cs typeface="Calibri" pitchFamily="34" charset="0"/>
              </a:rPr>
              <a:t>B. </a:t>
            </a:r>
            <a:r>
              <a:rPr lang="en-US" sz="2800" b="1" dirty="0" smtClean="0">
                <a:solidFill>
                  <a:srgbClr val="0070C0"/>
                </a:solidFill>
                <a:latin typeface="Calibri" pitchFamily="34" charset="0"/>
                <a:cs typeface="Calibri" pitchFamily="34" charset="0"/>
              </a:rPr>
              <a:t>In the Books </a:t>
            </a:r>
            <a:r>
              <a:rPr lang="en-US" sz="2800" b="1" dirty="0" smtClean="0">
                <a:solidFill>
                  <a:srgbClr val="0070C0"/>
                </a:solidFill>
                <a:latin typeface="Calibri" pitchFamily="34" charset="0"/>
                <a:cs typeface="Calibri" pitchFamily="34" charset="0"/>
              </a:rPr>
              <a:t>of the </a:t>
            </a:r>
            <a:r>
              <a:rPr lang="en-US" sz="2800" b="1" dirty="0" smtClean="0">
                <a:solidFill>
                  <a:srgbClr val="0070C0"/>
                </a:solidFill>
                <a:latin typeface="Calibri" pitchFamily="34" charset="0"/>
                <a:cs typeface="Calibri" pitchFamily="34" charset="0"/>
              </a:rPr>
              <a:t>Consignee</a:t>
            </a:r>
          </a:p>
          <a:p>
            <a:pPr algn="just"/>
            <a:endParaRPr lang="en-US" sz="2400" b="1" dirty="0" smtClean="0">
              <a:latin typeface="Calibri" pitchFamily="34" charset="0"/>
              <a:cs typeface="Calibri" pitchFamily="34" charset="0"/>
            </a:endParaRPr>
          </a:p>
          <a:p>
            <a:pPr algn="just"/>
            <a:r>
              <a:rPr lang="en-US" sz="2400" b="1" dirty="0" smtClean="0">
                <a:solidFill>
                  <a:srgbClr val="FF0000"/>
                </a:solidFill>
                <a:latin typeface="Calibri" pitchFamily="34" charset="0"/>
                <a:cs typeface="Calibri" pitchFamily="34" charset="0"/>
              </a:rPr>
              <a:t>Journal Entries</a:t>
            </a:r>
            <a:endParaRPr lang="en-US" sz="2400" b="1" dirty="0" smtClean="0">
              <a:solidFill>
                <a:srgbClr val="FF0000"/>
              </a:solidFill>
              <a:latin typeface="Calibri" pitchFamily="34" charset="0"/>
              <a:cs typeface="Calibri" pitchFamily="34" charset="0"/>
            </a:endParaRPr>
          </a:p>
          <a:p>
            <a:pPr algn="just"/>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Consignee </a:t>
            </a:r>
            <a:r>
              <a:rPr lang="en-US" sz="2200" dirty="0" smtClean="0">
                <a:latin typeface="Calibri" pitchFamily="34" charset="0"/>
                <a:cs typeface="Calibri" pitchFamily="34" charset="0"/>
              </a:rPr>
              <a:t>need not pass any entry in his books on the receipt of goods </a:t>
            </a:r>
            <a:r>
              <a:rPr lang="en-US" sz="2200" dirty="0" smtClean="0">
                <a:latin typeface="Calibri" pitchFamily="34" charset="0"/>
                <a:cs typeface="Calibri" pitchFamily="34" charset="0"/>
              </a:rPr>
              <a:t>by him </a:t>
            </a:r>
            <a:r>
              <a:rPr lang="en-US" sz="2200" dirty="0" smtClean="0">
                <a:latin typeface="Calibri" pitchFamily="34" charset="0"/>
                <a:cs typeface="Calibri" pitchFamily="34" charset="0"/>
              </a:rPr>
              <a:t>or for expenses incurred by the consignor. He should, in principle, </a:t>
            </a:r>
            <a:r>
              <a:rPr lang="en-US" sz="2200" dirty="0" smtClean="0">
                <a:latin typeface="Calibri" pitchFamily="34" charset="0"/>
                <a:cs typeface="Calibri" pitchFamily="34" charset="0"/>
              </a:rPr>
              <a:t>open the </a:t>
            </a:r>
            <a:r>
              <a:rPr lang="en-US" sz="2200" dirty="0" smtClean="0">
                <a:latin typeface="Calibri" pitchFamily="34" charset="0"/>
                <a:cs typeface="Calibri" pitchFamily="34" charset="0"/>
              </a:rPr>
              <a:t>Consignor’s Account in his books and route all the transactions through </a:t>
            </a:r>
            <a:r>
              <a:rPr lang="en-US" sz="2200" dirty="0" smtClean="0">
                <a:latin typeface="Calibri" pitchFamily="34" charset="0"/>
                <a:cs typeface="Calibri" pitchFamily="34" charset="0"/>
              </a:rPr>
              <a:t>it in </a:t>
            </a:r>
            <a:r>
              <a:rPr lang="en-US" sz="2200" dirty="0" smtClean="0">
                <a:latin typeface="Calibri" pitchFamily="34" charset="0"/>
                <a:cs typeface="Calibri" pitchFamily="34" charset="0"/>
              </a:rPr>
              <a:t>the following manner</a:t>
            </a:r>
            <a:r>
              <a:rPr lang="en-US" sz="2200" dirty="0" smtClean="0">
                <a:latin typeface="Calibri" pitchFamily="34" charset="0"/>
                <a:cs typeface="Calibri" pitchFamily="34" charset="0"/>
              </a:rPr>
              <a:t>:</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1. When cash is remitted or bill is accepted</a:t>
            </a:r>
          </a:p>
          <a:p>
            <a:r>
              <a:rPr lang="en-US" sz="2200" dirty="0" smtClean="0">
                <a:latin typeface="Calibri" pitchFamily="34" charset="0"/>
                <a:cs typeface="Calibri" pitchFamily="34" charset="0"/>
              </a:rPr>
              <a:t>	Consignor 	A/c 		Dr</a:t>
            </a:r>
            <a:r>
              <a:rPr lang="en-US" sz="2200" dirty="0" smtClean="0">
                <a:latin typeface="Calibri" pitchFamily="34" charset="0"/>
                <a:cs typeface="Calibri" pitchFamily="34" charset="0"/>
              </a:rPr>
              <a:t>.</a:t>
            </a:r>
          </a:p>
          <a:p>
            <a:r>
              <a:rPr lang="en-US" sz="2200" dirty="0" smtClean="0">
                <a:latin typeface="Calibri" pitchFamily="34" charset="0"/>
                <a:cs typeface="Calibri" pitchFamily="34" charset="0"/>
              </a:rPr>
              <a:t>		To </a:t>
            </a:r>
            <a:r>
              <a:rPr lang="en-US" sz="2200" dirty="0" smtClean="0">
                <a:latin typeface="Calibri" pitchFamily="34" charset="0"/>
                <a:cs typeface="Calibri" pitchFamily="34" charset="0"/>
              </a:rPr>
              <a:t>Cash A/c/Bills payable </a:t>
            </a:r>
            <a:r>
              <a:rPr lang="en-US" sz="2200" dirty="0" smtClean="0">
                <a:latin typeface="Calibri" pitchFamily="34" charset="0"/>
                <a:cs typeface="Calibri" pitchFamily="34" charset="0"/>
              </a:rPr>
              <a:t>	A/c</a:t>
            </a:r>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Being cash remitted or bills accepted</a:t>
            </a:r>
            <a:r>
              <a:rPr lang="en-US" sz="2200" dirty="0" smtClean="0">
                <a:latin typeface="Calibri" pitchFamily="34" charset="0"/>
                <a:cs typeface="Calibri" pitchFamily="34" charset="0"/>
              </a:rPr>
              <a:t>).</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2. When expenses are incurred</a:t>
            </a:r>
          </a:p>
          <a:p>
            <a:r>
              <a:rPr lang="en-US" sz="2200" dirty="0" smtClean="0">
                <a:latin typeface="Calibri" pitchFamily="34" charset="0"/>
                <a:cs typeface="Calibri" pitchFamily="34" charset="0"/>
              </a:rPr>
              <a:t>	Consignor </a:t>
            </a:r>
            <a:r>
              <a:rPr lang="en-US" sz="2200" dirty="0" smtClean="0">
                <a:latin typeface="Calibri" pitchFamily="34" charset="0"/>
                <a:cs typeface="Calibri" pitchFamily="34" charset="0"/>
              </a:rPr>
              <a:t>A/c Dr.</a:t>
            </a:r>
          </a:p>
          <a:p>
            <a:r>
              <a:rPr lang="en-US" sz="2200" dirty="0" smtClean="0">
                <a:latin typeface="Calibri" pitchFamily="34" charset="0"/>
                <a:cs typeface="Calibri" pitchFamily="34" charset="0"/>
              </a:rPr>
              <a:t>		To </a:t>
            </a:r>
            <a:r>
              <a:rPr lang="en-US" sz="2200" dirty="0" smtClean="0">
                <a:latin typeface="Calibri" pitchFamily="34" charset="0"/>
                <a:cs typeface="Calibri" pitchFamily="34" charset="0"/>
              </a:rPr>
              <a:t>Cash A/c</a:t>
            </a:r>
          </a:p>
          <a:p>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Being expenses incurred on consignment</a:t>
            </a:r>
            <a:r>
              <a:rPr lang="en-US" sz="2200" dirty="0" smtClean="0">
                <a:latin typeface="Calibri" pitchFamily="34" charset="0"/>
                <a:cs typeface="Calibri" pitchFamily="34" charset="0"/>
              </a:rPr>
              <a:t>)</a:t>
            </a:r>
            <a:endParaRPr lang="en-US" sz="22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5</a:t>
            </a:fld>
            <a:endParaRPr lang="en-US" dirty="0"/>
          </a:p>
        </p:txBody>
      </p:sp>
      <p:sp>
        <p:nvSpPr>
          <p:cNvPr id="1048602" name="Rectangle 3"/>
          <p:cNvSpPr/>
          <p:nvPr/>
        </p:nvSpPr>
        <p:spPr>
          <a:xfrm>
            <a:off x="381000" y="304801"/>
            <a:ext cx="8382000" cy="6001643"/>
          </a:xfrm>
          <a:prstGeom prst="rect">
            <a:avLst/>
          </a:prstGeom>
        </p:spPr>
        <p:txBody>
          <a:bodyPr wrap="square">
            <a:spAutoFit/>
          </a:bodyPr>
          <a:lstStyle/>
          <a:p>
            <a:r>
              <a:rPr lang="en-US" sz="2400" dirty="0" smtClean="0">
                <a:latin typeface="Calibri" pitchFamily="34" charset="0"/>
                <a:cs typeface="Calibri" pitchFamily="34" charset="0"/>
              </a:rPr>
              <a:t>3</a:t>
            </a:r>
            <a:r>
              <a:rPr lang="en-US" sz="2400" dirty="0" smtClean="0">
                <a:latin typeface="Calibri" pitchFamily="34" charset="0"/>
                <a:cs typeface="Calibri" pitchFamily="34" charset="0"/>
              </a:rPr>
              <a:t>. When sale is made on Consignment</a:t>
            </a: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a:t>
            </a:r>
            <a:r>
              <a:rPr lang="en-US" sz="2400" dirty="0" err="1" smtClean="0">
                <a:latin typeface="Calibri" pitchFamily="34" charset="0"/>
                <a:cs typeface="Calibri" pitchFamily="34" charset="0"/>
              </a:rPr>
              <a:t>i</a:t>
            </a:r>
            <a:r>
              <a:rPr lang="en-US" sz="2400" dirty="0" smtClean="0">
                <a:latin typeface="Calibri" pitchFamily="34" charset="0"/>
                <a:cs typeface="Calibri" pitchFamily="34" charset="0"/>
              </a:rPr>
              <a:t>) For cash sales</a:t>
            </a:r>
          </a:p>
          <a:p>
            <a:r>
              <a:rPr lang="en-US" sz="2400" dirty="0" smtClean="0">
                <a:latin typeface="Calibri" pitchFamily="34" charset="0"/>
                <a:cs typeface="Calibri" pitchFamily="34" charset="0"/>
              </a:rPr>
              <a:t>	Cash </a:t>
            </a:r>
            <a:r>
              <a:rPr lang="en-US" sz="2400" dirty="0" smtClean="0">
                <a:latin typeface="Calibri" pitchFamily="34" charset="0"/>
                <a:cs typeface="Calibri" pitchFamily="34" charset="0"/>
              </a:rPr>
              <a:t>a/c 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Consignor’s A/c</a:t>
            </a: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ii) For credit sales</a:t>
            </a:r>
          </a:p>
          <a:p>
            <a:r>
              <a:rPr lang="en-US" sz="2400" dirty="0" smtClean="0">
                <a:latin typeface="Calibri" pitchFamily="34" charset="0"/>
                <a:cs typeface="Calibri" pitchFamily="34" charset="0"/>
              </a:rPr>
              <a:t>	Debtor’s </a:t>
            </a:r>
            <a:r>
              <a:rPr lang="en-US" sz="2400" dirty="0" smtClean="0">
                <a:latin typeface="Calibri" pitchFamily="34" charset="0"/>
                <a:cs typeface="Calibri" pitchFamily="34" charset="0"/>
              </a:rPr>
              <a:t>A/c 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Consignor A/c</a:t>
            </a:r>
          </a:p>
          <a:p>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Being goods sold on credit)</a:t>
            </a: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4</a:t>
            </a:r>
            <a:r>
              <a:rPr lang="en-US" sz="2400" dirty="0" smtClean="0">
                <a:latin typeface="Calibri" pitchFamily="34" charset="0"/>
                <a:cs typeface="Calibri" pitchFamily="34" charset="0"/>
              </a:rPr>
              <a:t>. On remitting balance to consignor after commission</a:t>
            </a:r>
          </a:p>
          <a:p>
            <a:r>
              <a:rPr lang="en-US" sz="2400" dirty="0" smtClean="0">
                <a:latin typeface="Calibri" pitchFamily="34" charset="0"/>
                <a:cs typeface="Calibri" pitchFamily="34" charset="0"/>
              </a:rPr>
              <a:t>	Consignor’s </a:t>
            </a:r>
            <a:r>
              <a:rPr lang="en-US" sz="2400" dirty="0" smtClean="0">
                <a:latin typeface="Calibri" pitchFamily="34" charset="0"/>
                <a:cs typeface="Calibri" pitchFamily="34" charset="0"/>
              </a:rPr>
              <a:t>A/c Dr.</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Cash A/c/Bank A/c</a:t>
            </a:r>
          </a:p>
          <a:p>
            <a:r>
              <a:rPr lang="en-US" sz="2400" dirty="0" smtClean="0">
                <a:latin typeface="Calibri" pitchFamily="34" charset="0"/>
                <a:cs typeface="Calibri" pitchFamily="34" charset="0"/>
              </a:rPr>
              <a:t>		To </a:t>
            </a:r>
            <a:r>
              <a:rPr lang="en-US" sz="2400" dirty="0" smtClean="0">
                <a:latin typeface="Calibri" pitchFamily="34" charset="0"/>
                <a:cs typeface="Calibri" pitchFamily="34" charset="0"/>
              </a:rPr>
              <a:t>Commission A/c</a:t>
            </a:r>
          </a:p>
          <a:p>
            <a:r>
              <a:rPr lang="en-US" sz="2400" dirty="0" smtClean="0">
                <a:latin typeface="Calibri" pitchFamily="34" charset="0"/>
                <a:cs typeface="Calibri" pitchFamily="34" charset="0"/>
              </a:rPr>
              <a:t>	(</a:t>
            </a:r>
            <a:r>
              <a:rPr lang="en-US" sz="2400" dirty="0" smtClean="0">
                <a:latin typeface="Calibri" pitchFamily="34" charset="0"/>
                <a:cs typeface="Calibri" pitchFamily="34" charset="0"/>
              </a:rPr>
              <a:t>Being cash remitted after commission</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6</a:t>
            </a:fld>
            <a:endParaRPr lang="en-US" dirty="0"/>
          </a:p>
        </p:txBody>
      </p:sp>
      <p:sp>
        <p:nvSpPr>
          <p:cNvPr id="1048602" name="Rectangle 3"/>
          <p:cNvSpPr/>
          <p:nvPr/>
        </p:nvSpPr>
        <p:spPr>
          <a:xfrm>
            <a:off x="381000" y="304801"/>
            <a:ext cx="8382000" cy="6063198"/>
          </a:xfrm>
          <a:prstGeom prst="rect">
            <a:avLst/>
          </a:prstGeom>
        </p:spPr>
        <p:txBody>
          <a:bodyPr wrap="square">
            <a:spAutoFit/>
          </a:bodyPr>
          <a:lstStyle/>
          <a:p>
            <a:pPr algn="just"/>
            <a:r>
              <a:rPr lang="en-US" sz="2400" b="1" dirty="0" smtClean="0">
                <a:latin typeface="Calibri" pitchFamily="34" charset="0"/>
                <a:cs typeface="Calibri" pitchFamily="34" charset="0"/>
              </a:rPr>
              <a:t>Note : </a:t>
            </a:r>
            <a:endParaRPr lang="en-US" sz="2400" b="1" dirty="0" smtClean="0">
              <a:latin typeface="Calibri" pitchFamily="34" charset="0"/>
              <a:cs typeface="Calibri" pitchFamily="34" charset="0"/>
            </a:endParaRPr>
          </a:p>
          <a:p>
            <a:pPr algn="just"/>
            <a:r>
              <a:rPr lang="en-US" sz="2400" dirty="0" smtClean="0">
                <a:latin typeface="Calibri" pitchFamily="34" charset="0"/>
                <a:cs typeface="Calibri" pitchFamily="34" charset="0"/>
              </a:rPr>
              <a:t>(</a:t>
            </a:r>
            <a:r>
              <a:rPr lang="en-US" sz="2400" dirty="0" smtClean="0">
                <a:latin typeface="Calibri" pitchFamily="34" charset="0"/>
                <a:cs typeface="Calibri" pitchFamily="34" charset="0"/>
              </a:rPr>
              <a:t>A) For unsold stock lying with consignee, no entry is to </a:t>
            </a:r>
            <a:r>
              <a:rPr lang="en-US" sz="2400" dirty="0" smtClean="0">
                <a:latin typeface="Calibri" pitchFamily="34" charset="0"/>
                <a:cs typeface="Calibri" pitchFamily="34" charset="0"/>
              </a:rPr>
              <a:t>be passed </a:t>
            </a:r>
            <a:r>
              <a:rPr lang="en-US" sz="2400" dirty="0" smtClean="0">
                <a:latin typeface="Calibri" pitchFamily="34" charset="0"/>
                <a:cs typeface="Calibri" pitchFamily="34" charset="0"/>
              </a:rPr>
              <a:t>in his book of account.</a:t>
            </a:r>
          </a:p>
          <a:p>
            <a:pPr algn="just"/>
            <a:r>
              <a:rPr lang="en-US" sz="2400" dirty="0" smtClean="0">
                <a:latin typeface="Calibri" pitchFamily="34" charset="0"/>
                <a:cs typeface="Calibri" pitchFamily="34" charset="0"/>
              </a:rPr>
              <a:t>(B) Consignee does not pass any entry for profit or loss in </a:t>
            </a:r>
            <a:r>
              <a:rPr lang="en-US" sz="2400" dirty="0" smtClean="0">
                <a:latin typeface="Calibri" pitchFamily="34" charset="0"/>
                <a:cs typeface="Calibri" pitchFamily="34" charset="0"/>
              </a:rPr>
              <a:t>his Books</a:t>
            </a:r>
            <a:r>
              <a:rPr lang="en-US" sz="2400" dirty="0" smtClean="0">
                <a:latin typeface="Calibri" pitchFamily="34" charset="0"/>
                <a:cs typeface="Calibri" pitchFamily="34" charset="0"/>
              </a:rPr>
              <a:t>. The consignee also prepares ledger accounts after passing all the journal entries. The Consignor’s Account and Commission Account are the two important account prepared by the consignee in his books. Of course he will also do the postings to the other accounts such as Consignment Debtor’s Account, Consignment Expenses Account and Bills Payable Account etc</a:t>
            </a:r>
            <a:r>
              <a:rPr lang="en-US" sz="2400" dirty="0" smtClean="0">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800" b="1" dirty="0" smtClean="0">
                <a:solidFill>
                  <a:srgbClr val="FF0000"/>
                </a:solidFill>
                <a:latin typeface="Calibri" pitchFamily="34" charset="0"/>
                <a:cs typeface="Calibri" pitchFamily="34" charset="0"/>
              </a:rPr>
              <a:t>Ledger</a:t>
            </a:r>
            <a:endParaRPr lang="en-US" sz="2800" b="1" dirty="0" smtClean="0">
              <a:solidFill>
                <a:srgbClr val="FF0000"/>
              </a:solidFill>
              <a:latin typeface="Calibri" pitchFamily="34" charset="0"/>
              <a:cs typeface="Calibri" pitchFamily="34" charset="0"/>
            </a:endParaRPr>
          </a:p>
          <a:p>
            <a:pPr algn="just"/>
            <a:endParaRPr lang="en-US" sz="2400" b="1" dirty="0" smtClean="0">
              <a:latin typeface="Calibri" pitchFamily="34" charset="0"/>
              <a:cs typeface="Calibri" pitchFamily="34" charset="0"/>
            </a:endParaRPr>
          </a:p>
          <a:p>
            <a:pPr algn="just"/>
            <a:r>
              <a:rPr lang="en-US" sz="2400" b="1" dirty="0" smtClean="0">
                <a:latin typeface="Calibri" pitchFamily="34" charset="0"/>
                <a:cs typeface="Calibri" pitchFamily="34" charset="0"/>
              </a:rPr>
              <a:t>(</a:t>
            </a:r>
            <a:r>
              <a:rPr lang="en-US" sz="2400" b="1" dirty="0" smtClean="0">
                <a:latin typeface="Calibri" pitchFamily="34" charset="0"/>
                <a:cs typeface="Calibri" pitchFamily="34" charset="0"/>
              </a:rPr>
              <a:t>a) Consignor’s Personal Account :</a:t>
            </a:r>
            <a:r>
              <a:rPr lang="en-US" sz="2400" dirty="0" smtClean="0">
                <a:latin typeface="Calibri" pitchFamily="34" charset="0"/>
                <a:cs typeface="Calibri" pitchFamily="34" charset="0"/>
              </a:rPr>
              <a:t> It is the main account of </a:t>
            </a:r>
            <a:r>
              <a:rPr lang="en-US" sz="2400" dirty="0" smtClean="0">
                <a:latin typeface="Calibri" pitchFamily="34" charset="0"/>
                <a:cs typeface="Calibri" pitchFamily="34" charset="0"/>
              </a:rPr>
              <a:t>Consignee’s books </a:t>
            </a:r>
            <a:r>
              <a:rPr lang="en-US" sz="2400" dirty="0" smtClean="0">
                <a:latin typeface="Calibri" pitchFamily="34" charset="0"/>
                <a:cs typeface="Calibri" pitchFamily="34" charset="0"/>
              </a:rPr>
              <a:t>which is prepared for working out the amount due to the </a:t>
            </a:r>
            <a:r>
              <a:rPr lang="en-US" sz="2400" dirty="0" smtClean="0">
                <a:latin typeface="Calibri" pitchFamily="34" charset="0"/>
                <a:cs typeface="Calibri" pitchFamily="34" charset="0"/>
              </a:rPr>
              <a:t>consignor. Whatever </a:t>
            </a:r>
            <a:r>
              <a:rPr lang="en-US" sz="2400" dirty="0" smtClean="0">
                <a:latin typeface="Calibri" pitchFamily="34" charset="0"/>
                <a:cs typeface="Calibri" pitchFamily="34" charset="0"/>
              </a:rPr>
              <a:t>amount he receives from sales </a:t>
            </a:r>
            <a:r>
              <a:rPr lang="en-US" sz="2400" dirty="0" smtClean="0">
                <a:latin typeface="Calibri" pitchFamily="34" charset="0"/>
                <a:cs typeface="Calibri" pitchFamily="34" charset="0"/>
              </a:rPr>
              <a:t>of</a:t>
            </a:r>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7</a:t>
            </a:fld>
            <a:endParaRPr lang="en-US" dirty="0"/>
          </a:p>
        </p:txBody>
      </p:sp>
      <p:sp>
        <p:nvSpPr>
          <p:cNvPr id="1048602" name="Rectangle 3"/>
          <p:cNvSpPr/>
          <p:nvPr/>
        </p:nvSpPr>
        <p:spPr>
          <a:xfrm>
            <a:off x="381000" y="304801"/>
            <a:ext cx="8382000" cy="6355586"/>
          </a:xfrm>
          <a:prstGeom prst="rect">
            <a:avLst/>
          </a:prstGeom>
        </p:spPr>
        <p:txBody>
          <a:bodyPr wrap="square">
            <a:spAutoFit/>
          </a:bodyPr>
          <a:lstStyle/>
          <a:p>
            <a:pPr algn="just"/>
            <a:r>
              <a:rPr lang="en-US" sz="2400" dirty="0" smtClean="0">
                <a:latin typeface="Calibri" pitchFamily="34" charset="0"/>
                <a:cs typeface="Calibri" pitchFamily="34" charset="0"/>
              </a:rPr>
              <a:t> goods is credited to this account. All expenses incurred by the consignor in relation to consignment the commission due to him and the advance given by him to the consignor will be debited to this account. Further, if the consignee does not get del </a:t>
            </a:r>
            <a:r>
              <a:rPr lang="en-US" sz="2400" dirty="0" err="1" smtClean="0">
                <a:latin typeface="Calibri" pitchFamily="34" charset="0"/>
                <a:cs typeface="Calibri" pitchFamily="34" charset="0"/>
              </a:rPr>
              <a:t>credre</a:t>
            </a:r>
            <a:r>
              <a:rPr lang="en-US" sz="2400" dirty="0" smtClean="0">
                <a:latin typeface="Calibri" pitchFamily="34" charset="0"/>
                <a:cs typeface="Calibri" pitchFamily="34" charset="0"/>
              </a:rPr>
              <a:t> commission, the bad debts on account of credit sales are also debited to the Consignor’s Account. The balance of this account indicates the amount payable to the consignor. This account is just the opposite of the Consignee’s Account in the books of the consignor</a:t>
            </a:r>
            <a:r>
              <a:rPr lang="en-US" sz="2400" dirty="0" smtClean="0">
                <a:latin typeface="Calibri" pitchFamily="34" charset="0"/>
                <a:cs typeface="Calibri" pitchFamily="34" charset="0"/>
              </a:rPr>
              <a:t>.</a:t>
            </a:r>
          </a:p>
          <a:p>
            <a:pPr algn="just"/>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(b) Commission Account :</a:t>
            </a:r>
            <a:r>
              <a:rPr lang="en-US" sz="2400" dirty="0" smtClean="0">
                <a:latin typeface="Calibri" pitchFamily="34" charset="0"/>
                <a:cs typeface="Calibri" pitchFamily="34" charset="0"/>
              </a:rPr>
              <a:t> It is nominal account. It shows the income earned by the consignee for the services rendered by him. All types of commission whether ordinary or special, due to the consignee is credited to this account. The commission account will be debited with bad debts if the consignee is to bear such loss because of del </a:t>
            </a:r>
            <a:r>
              <a:rPr lang="en-US" sz="2400" dirty="0" err="1" smtClean="0">
                <a:latin typeface="Calibri" pitchFamily="34" charset="0"/>
                <a:cs typeface="Calibri" pitchFamily="34" charset="0"/>
              </a:rPr>
              <a:t>credre</a:t>
            </a:r>
            <a:r>
              <a:rPr lang="en-US" sz="2400" dirty="0" smtClean="0">
                <a:latin typeface="Calibri" pitchFamily="34" charset="0"/>
                <a:cs typeface="Calibri" pitchFamily="34" charset="0"/>
              </a:rPr>
              <a:t> commission.</a:t>
            </a:r>
          </a:p>
          <a:p>
            <a:pPr algn="just"/>
            <a:endParaRPr lang="en-US" sz="2300" dirty="0" smtClean="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
        <p:nvSpPr>
          <p:cNvPr id="1048618" name="Slide Number Placeholder 5"/>
          <p:cNvSpPr>
            <a:spLocks noGrp="1"/>
          </p:cNvSpPr>
          <p:nvPr>
            <p:ph type="sldNum" sz="quarter" idx="15"/>
          </p:nvPr>
        </p:nvSpPr>
        <p:spPr/>
        <p:txBody>
          <a:bodyPr>
            <a:normAutofit/>
          </a:bodyPr>
          <a:lstStyle/>
          <a:p>
            <a:fld id="{BEFF15C5-7A37-4B5C-9F13-4DD073D7DC40}" type="slidenum">
              <a:rPr lang="en-US" smtClean="0"/>
              <a:pPr/>
              <a:t>8</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220</TotalTime>
  <Words>721</Words>
  <Application>Microsoft Office PowerPoint</Application>
  <PresentationFormat>On-screen Show (4:3)</PresentationFormat>
  <Paragraphs>86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WELCOME Class: B.Com – Part-1  Subject: Financial Accounting Topic: Accounting Treatment Of Consignment Transactions - In The Books Of The Consignee </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32</cp:revision>
  <dcterms:created xsi:type="dcterms:W3CDTF">2011-08-22T23:02:56Z</dcterms:created>
  <dcterms:modified xsi:type="dcterms:W3CDTF">2020-07-21T16:44:27Z</dcterms:modified>
</cp:coreProperties>
</file>